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61" r:id="rId3"/>
    <p:sldId id="258" r:id="rId4"/>
    <p:sldId id="259" r:id="rId5"/>
    <p:sldId id="260" r:id="rId6"/>
    <p:sldId id="262" r:id="rId7"/>
    <p:sldId id="273" r:id="rId8"/>
    <p:sldId id="276" r:id="rId9"/>
    <p:sldId id="263" r:id="rId10"/>
    <p:sldId id="27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5" r:id="rId19"/>
    <p:sldId id="277" r:id="rId20"/>
    <p:sldId id="274" r:id="rId21"/>
    <p:sldId id="27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61"/>
            <p14:sldId id="258"/>
            <p14:sldId id="259"/>
            <p14:sldId id="260"/>
            <p14:sldId id="262"/>
            <p14:sldId id="273"/>
            <p14:sldId id="276"/>
            <p14:sldId id="263"/>
            <p14:sldId id="272"/>
            <p14:sldId id="264"/>
            <p14:sldId id="265"/>
            <p14:sldId id="266"/>
            <p14:sldId id="267"/>
            <p14:sldId id="268"/>
            <p14:sldId id="269"/>
            <p14:sldId id="270"/>
            <p14:sldId id="275"/>
            <p14:sldId id="277"/>
            <p14:sldId id="274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312" y="-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4/15/15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4/15/15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Gen 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cloud service</a:t>
            </a:r>
            <a:endParaRPr lang="en-US" dirty="0"/>
          </a:p>
        </p:txBody>
      </p:sp>
      <p:pic>
        <p:nvPicPr>
          <p:cNvPr id="4" name="Content Placeholder 3" descr="1 accoun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87762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7" name="Content Placeholder 6" descr="3 traceabilit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" r="66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a failed test case</a:t>
            </a:r>
            <a:endParaRPr lang="en-US" dirty="0"/>
          </a:p>
        </p:txBody>
      </p:sp>
      <p:pic>
        <p:nvPicPr>
          <p:cNvPr id="4" name="Content Placeholder 3" descr="Screen Shot 2015-04-08 at 10.38.0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77" r="-187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5" name="Content Placeholder 4" descr="5 parsin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55" b="125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Content Placeholder 4" descr="6 screensho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4" b="48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6" name="Content Placeholder 5" descr="7 screencas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0" b="45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Artifacts</a:t>
            </a:r>
            <a:endParaRPr lang="en-US" dirty="0"/>
          </a:p>
        </p:txBody>
      </p:sp>
      <p:pic>
        <p:nvPicPr>
          <p:cNvPr id="5" name="Content Placeholder 4" descr="8 artifact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002" b="-300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Rail comments</a:t>
            </a:r>
            <a:endParaRPr lang="en-US" dirty="0"/>
          </a:p>
        </p:txBody>
      </p:sp>
      <p:pic>
        <p:nvPicPr>
          <p:cNvPr id="5" name="Content Placeholder 4" descr="Screen Shot 2015-04-15 at 9.35.2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66" r="-125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Recorded manual sessions</a:t>
            </a:r>
            <a:endParaRPr lang="en-US" dirty="0"/>
          </a:p>
        </p:txBody>
      </p:sp>
      <p:pic>
        <p:nvPicPr>
          <p:cNvPr id="4" name="Content Placeholder 3" descr="Screen Shot 2015-04-14 at 4.48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08" r="-76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212657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Screen Shot 2015-04-15 at 10.50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493" b="-314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Need an automation framework that </a:t>
            </a:r>
            <a:r>
              <a:rPr lang="en-US" sz="2800" dirty="0" smtClean="0"/>
              <a:t>can:</a:t>
            </a:r>
          </a:p>
          <a:p>
            <a:r>
              <a:rPr lang="en-US" sz="2800" b="1" dirty="0" smtClean="0"/>
              <a:t>Maximize efficiency</a:t>
            </a:r>
            <a:r>
              <a:rPr lang="en-US" sz="2800" dirty="0" smtClean="0"/>
              <a:t> - Run parallel </a:t>
            </a:r>
            <a:r>
              <a:rPr lang="en-US" sz="2800" dirty="0"/>
              <a:t>tests for faster </a:t>
            </a:r>
            <a:r>
              <a:rPr lang="en-US" sz="2800" dirty="0" smtClean="0"/>
              <a:t>execution when </a:t>
            </a:r>
            <a:r>
              <a:rPr lang="en-US" sz="2800" dirty="0"/>
              <a:t>a build is </a:t>
            </a:r>
            <a:r>
              <a:rPr lang="en-US" sz="2800" dirty="0" smtClean="0"/>
              <a:t>deployed</a:t>
            </a:r>
          </a:p>
          <a:p>
            <a:r>
              <a:rPr lang="en-US" sz="2800" b="1" dirty="0" smtClean="0"/>
              <a:t>Increase productivity</a:t>
            </a:r>
            <a:r>
              <a:rPr lang="en-US" sz="2800" dirty="0" smtClean="0"/>
              <a:t> - Generate </a:t>
            </a:r>
            <a:r>
              <a:rPr lang="en-US" sz="2800" dirty="0"/>
              <a:t>test </a:t>
            </a:r>
            <a:r>
              <a:rPr lang="en-US" sz="2800" dirty="0" smtClean="0"/>
              <a:t>reports, logs, screenshots </a:t>
            </a:r>
            <a:r>
              <a:rPr lang="en-US" sz="2800" dirty="0"/>
              <a:t>in case of </a:t>
            </a:r>
            <a:r>
              <a:rPr lang="en-US" sz="2800" dirty="0" smtClean="0"/>
              <a:t>failure, and notifications</a:t>
            </a:r>
          </a:p>
          <a:p>
            <a:r>
              <a:rPr lang="en-US" sz="2800" b="1" dirty="0" smtClean="0"/>
              <a:t>Reduce costs</a:t>
            </a:r>
            <a:r>
              <a:rPr lang="en-US" sz="2800" dirty="0" smtClean="0"/>
              <a:t> - Update </a:t>
            </a:r>
            <a:r>
              <a:rPr lang="en-US" sz="2800" dirty="0"/>
              <a:t>newly added Test Rail </a:t>
            </a:r>
            <a:r>
              <a:rPr lang="en-US" sz="2800" dirty="0" smtClean="0"/>
              <a:t>run results with </a:t>
            </a:r>
            <a:r>
              <a:rPr lang="en-US" sz="2800" dirty="0"/>
              <a:t>additional comments that can expedite debugging and provide rapid feedback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9666973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Stability</a:t>
            </a:r>
            <a:endParaRPr lang="en-US" dirty="0"/>
          </a:p>
        </p:txBody>
      </p:sp>
      <p:pic>
        <p:nvPicPr>
          <p:cNvPr id="6" name="Content Placeholder 5" descr="Screen Shot 2015-04-08 at 10.56.47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22" r="-395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50923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8792"/>
            <a:ext cx="8229600" cy="5632202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600" dirty="0" smtClean="0"/>
              <a:t>Automation stack:</a:t>
            </a:r>
          </a:p>
          <a:p>
            <a:pPr marL="0" indent="0">
              <a:lnSpc>
                <a:spcPct val="80000"/>
              </a:lnSpc>
              <a:buNone/>
            </a:pPr>
            <a:endParaRPr lang="en-US" sz="16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600" dirty="0" err="1"/>
              <a:t>Github</a:t>
            </a:r>
            <a:r>
              <a:rPr lang="en-US" sz="1600" dirty="0"/>
              <a:t> </a:t>
            </a:r>
            <a:r>
              <a:rPr lang="en-US" sz="1600" dirty="0" smtClean="0"/>
              <a:t>- </a:t>
            </a:r>
            <a:r>
              <a:rPr lang="en-US" sz="1600" dirty="0"/>
              <a:t>code </a:t>
            </a:r>
            <a:r>
              <a:rPr lang="en-US" sz="1600" dirty="0" smtClean="0"/>
              <a:t>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6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600" dirty="0"/>
              <a:t>Jenkins - continuous </a:t>
            </a:r>
            <a:r>
              <a:rPr lang="en-US" sz="1600" dirty="0" smtClean="0"/>
              <a:t>integration. Stores build history, test results, reports, and artifacts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6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600" dirty="0" err="1"/>
              <a:t>TestNG</a:t>
            </a:r>
            <a:r>
              <a:rPr lang="en-US" sz="1600" dirty="0"/>
              <a:t> </a:t>
            </a:r>
            <a:r>
              <a:rPr lang="en-US" sz="1600" dirty="0" smtClean="0"/>
              <a:t>- </a:t>
            </a:r>
            <a:r>
              <a:rPr lang="en-US" sz="1600" dirty="0"/>
              <a:t>automation framework for parallel test execution with flexible </a:t>
            </a:r>
            <a:r>
              <a:rPr lang="en-US" sz="16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6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600" dirty="0"/>
              <a:t>Selenium </a:t>
            </a:r>
            <a:r>
              <a:rPr lang="en-US" sz="1600" dirty="0" smtClean="0"/>
              <a:t>- </a:t>
            </a:r>
            <a:r>
              <a:rPr lang="en-US" sz="1600" dirty="0"/>
              <a:t>automates browsers. Implemented Page Object model that maps pages to the UI to reduce </a:t>
            </a:r>
            <a:r>
              <a:rPr lang="en-US" sz="1600" dirty="0" smtClean="0"/>
              <a:t>duplicated code </a:t>
            </a:r>
            <a:r>
              <a:rPr lang="en-US" sz="1600" dirty="0"/>
              <a:t>and apply changes in one </a:t>
            </a:r>
            <a:r>
              <a:rPr lang="en-US" sz="1600" dirty="0" smtClean="0"/>
              <a:t>place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6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600" dirty="0" smtClean="0"/>
              <a:t>Java and </a:t>
            </a:r>
            <a:r>
              <a:rPr lang="en-US" sz="1600" dirty="0" err="1" smtClean="0"/>
              <a:t>Scala</a:t>
            </a:r>
            <a:r>
              <a:rPr lang="en-US" sz="1600" dirty="0" smtClean="0"/>
              <a:t> - </a:t>
            </a:r>
            <a:r>
              <a:rPr lang="en-US" sz="1600" dirty="0"/>
              <a:t>programming </a:t>
            </a:r>
            <a:r>
              <a:rPr lang="en-US" sz="1600" dirty="0" smtClean="0"/>
              <a:t>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6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600" dirty="0"/>
              <a:t>Log4J </a:t>
            </a:r>
            <a:r>
              <a:rPr lang="en-US" sz="1600" dirty="0" smtClean="0"/>
              <a:t>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6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600" dirty="0"/>
              <a:t>Maven </a:t>
            </a:r>
            <a:r>
              <a:rPr lang="en-US" sz="1600" dirty="0" smtClean="0"/>
              <a:t>- </a:t>
            </a:r>
            <a:r>
              <a:rPr lang="en-US" sz="1600" dirty="0"/>
              <a:t>build </a:t>
            </a:r>
            <a:r>
              <a:rPr lang="en-US" sz="1600" dirty="0" smtClean="0"/>
              <a:t>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6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600" dirty="0"/>
              <a:t>Sauce Labs </a:t>
            </a:r>
            <a:r>
              <a:rPr lang="en-US" sz="1600" dirty="0" smtClean="0"/>
              <a:t>- </a:t>
            </a:r>
            <a:r>
              <a:rPr lang="en-US" sz="1600" dirty="0"/>
              <a:t>cloud service that can run parallel tests with multiple platform/browser/</a:t>
            </a:r>
            <a:r>
              <a:rPr lang="en-US" sz="1600" dirty="0" smtClean="0"/>
              <a:t>version </a:t>
            </a:r>
            <a:r>
              <a:rPr lang="en-US" sz="1600" dirty="0"/>
              <a:t>combinations. Saves screenshots and video of </a:t>
            </a:r>
            <a:r>
              <a:rPr lang="en-US" sz="1600" dirty="0" smtClean="0"/>
              <a:t>sessions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6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600" dirty="0"/>
              <a:t>Test Rail </a:t>
            </a:r>
            <a:r>
              <a:rPr lang="en-US" sz="1600" dirty="0" smtClean="0"/>
              <a:t>- </a:t>
            </a:r>
            <a:r>
              <a:rPr lang="en-US" sz="1600" dirty="0"/>
              <a:t>test case </a:t>
            </a:r>
            <a:r>
              <a:rPr lang="en-US" sz="1600" dirty="0" smtClean="0"/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UI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Run tests locally on the Selenium </a:t>
            </a:r>
            <a:r>
              <a:rPr lang="en-US" dirty="0"/>
              <a:t>Grid </a:t>
            </a:r>
            <a:r>
              <a:rPr lang="en-US" dirty="0" smtClean="0"/>
              <a:t>when writing</a:t>
            </a:r>
            <a:r>
              <a:rPr lang="en-US" dirty="0"/>
              <a:t>/debugging </a:t>
            </a:r>
            <a:r>
              <a:rPr lang="en-US" dirty="0" smtClean="0"/>
              <a:t>tests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Run tests in the cloud on Sauce Labs when a build is deployed</a:t>
            </a:r>
          </a:p>
          <a:p>
            <a:pPr lvl="1"/>
            <a:endParaRPr lang="en-US" dirty="0"/>
          </a:p>
          <a:p>
            <a:r>
              <a:rPr lang="en-US" dirty="0" smtClean="0"/>
              <a:t>API</a:t>
            </a:r>
          </a:p>
          <a:p>
            <a:pPr lvl="1">
              <a:buFont typeface="Wingdings" charset="2"/>
              <a:buChar char="§"/>
            </a:pPr>
            <a:r>
              <a:rPr lang="en-US" dirty="0"/>
              <a:t>Run tests locally </a:t>
            </a:r>
            <a:r>
              <a:rPr lang="en-US" dirty="0" smtClean="0"/>
              <a:t>when </a:t>
            </a:r>
            <a:r>
              <a:rPr lang="en-US" dirty="0"/>
              <a:t>writing/debugging </a:t>
            </a:r>
            <a:r>
              <a:rPr lang="en-US" dirty="0" smtClean="0"/>
              <a:t>tests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Runs in the background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Jenkins should build the test suite project automatically </a:t>
            </a:r>
            <a:r>
              <a:rPr lang="en-US" dirty="0"/>
              <a:t>when a build is </a:t>
            </a:r>
            <a:r>
              <a:rPr lang="en-US" dirty="0" smtClean="0"/>
              <a:t>pushed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Still need to identify </a:t>
            </a:r>
            <a:r>
              <a:rPr lang="en-US" dirty="0"/>
              <a:t>the </a:t>
            </a:r>
            <a:r>
              <a:rPr lang="en-US" dirty="0" smtClean="0"/>
              <a:t>dependencies</a:t>
            </a:r>
          </a:p>
          <a:p>
            <a:pPr lvl="1">
              <a:buFont typeface="Wingdings" charset="2"/>
              <a:buChar char="§"/>
            </a:pPr>
            <a:r>
              <a:rPr lang="en-US" dirty="0" smtClean="0"/>
              <a:t>Post commit </a:t>
            </a:r>
            <a:r>
              <a:rPr lang="en-US" dirty="0" err="1" smtClean="0"/>
              <a:t>git</a:t>
            </a:r>
            <a:r>
              <a:rPr lang="en-US" dirty="0" smtClean="0"/>
              <a:t> hook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514350" indent="-457200"/>
            <a:r>
              <a:rPr lang="en-US" dirty="0" smtClean="0"/>
              <a:t>On demand</a:t>
            </a:r>
          </a:p>
        </p:txBody>
      </p:sp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build on push</a:t>
            </a:r>
            <a:endParaRPr lang="en-US" dirty="0"/>
          </a:p>
        </p:txBody>
      </p:sp>
      <p:pic>
        <p:nvPicPr>
          <p:cNvPr id="4" name="Content Placeholder 3" descr="trigge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3" r="178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76378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Parameterized build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Content Placeholder 7" descr="Screen Shot 2015-04-15 at 11.12.1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26" r="-148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06775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16" name="Picture Placeholder 15" descr="2 session nam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" b="16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364</TotalTime>
  <Words>247</Words>
  <Application>Microsoft Macintosh PowerPoint</Application>
  <PresentationFormat>On-screen Show (4:3)</PresentationFormat>
  <Paragraphs>58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Story</vt:lpstr>
      <vt:lpstr>Next Gen Test Automation Framework</vt:lpstr>
      <vt:lpstr>Why?</vt:lpstr>
      <vt:lpstr>What?</vt:lpstr>
      <vt:lpstr>Where?</vt:lpstr>
      <vt:lpstr>When?</vt:lpstr>
      <vt:lpstr>How?</vt:lpstr>
      <vt:lpstr>Jenkins build on push</vt:lpstr>
      <vt:lpstr>Parameterized build </vt:lpstr>
      <vt:lpstr>Jenkins + Sauce Labs</vt:lpstr>
      <vt:lpstr>Sauce Labs cloud service</vt:lpstr>
      <vt:lpstr>Sauce Labs + Test Rail</vt:lpstr>
      <vt:lpstr>Retry a failed test case</vt:lpstr>
      <vt:lpstr>Parsed Console Output</vt:lpstr>
      <vt:lpstr>Screenshots</vt:lpstr>
      <vt:lpstr>Video</vt:lpstr>
      <vt:lpstr>Build Artifacts</vt:lpstr>
      <vt:lpstr>Test Rail comments</vt:lpstr>
      <vt:lpstr>Recorded manual sessions</vt:lpstr>
      <vt:lpstr>Naming convention </vt:lpstr>
      <vt:lpstr>Stability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95</cp:revision>
  <dcterms:created xsi:type="dcterms:W3CDTF">2015-04-06T19:59:47Z</dcterms:created>
  <dcterms:modified xsi:type="dcterms:W3CDTF">2015-04-15T18:15:11Z</dcterms:modified>
</cp:coreProperties>
</file>